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4" r:id="rId2"/>
    <p:sldId id="301" r:id="rId3"/>
    <p:sldId id="313" r:id="rId4"/>
    <p:sldId id="291" r:id="rId5"/>
    <p:sldId id="285" r:id="rId6"/>
    <p:sldId id="287" r:id="rId7"/>
    <p:sldId id="292" r:id="rId8"/>
    <p:sldId id="293" r:id="rId9"/>
    <p:sldId id="294" r:id="rId10"/>
    <p:sldId id="295" r:id="rId11"/>
    <p:sldId id="289" r:id="rId12"/>
    <p:sldId id="299" r:id="rId13"/>
    <p:sldId id="300" r:id="rId14"/>
    <p:sldId id="314" r:id="rId15"/>
    <p:sldId id="305" r:id="rId16"/>
    <p:sldId id="304" r:id="rId17"/>
    <p:sldId id="312" r:id="rId18"/>
    <p:sldId id="303" r:id="rId19"/>
    <p:sldId id="290" r:id="rId20"/>
    <p:sldId id="307" r:id="rId21"/>
    <p:sldId id="306" r:id="rId22"/>
    <p:sldId id="308" r:id="rId23"/>
    <p:sldId id="310" r:id="rId24"/>
    <p:sldId id="311" r:id="rId25"/>
    <p:sldId id="309" r:id="rId26"/>
    <p:sldId id="288" r:id="rId27"/>
    <p:sldId id="296" r:id="rId28"/>
    <p:sldId id="29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65E583-5F93-45E0-82E8-9B849AF9C5D8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5A8ADB-5BE1-4811-AF6F-A5972211AF7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blinds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48245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Выступление по теме: «Информационные и коммуникационные технологии </a:t>
            </a:r>
            <a:br>
              <a:rPr lang="ru-RU" sz="2700" dirty="0" smtClean="0"/>
            </a:br>
            <a:r>
              <a:rPr lang="ru-RU" sz="2700" dirty="0" smtClean="0"/>
              <a:t>на общеобразовательных уроках НОО».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Учитель начальных классов МОУ СШ № 38 Волгоград</a:t>
            </a:r>
            <a:br>
              <a:rPr lang="ru-RU" sz="2700" dirty="0" smtClean="0"/>
            </a:br>
            <a:r>
              <a:rPr lang="ru-RU" sz="2700" dirty="0" err="1" smtClean="0"/>
              <a:t>Солодкова</a:t>
            </a:r>
            <a:r>
              <a:rPr lang="ru-RU" sz="2700" smtClean="0"/>
              <a:t> </a:t>
            </a:r>
            <a:r>
              <a:rPr lang="ru-RU" sz="2700" smtClean="0"/>
              <a:t>Ю.М.</a:t>
            </a:r>
            <a:endParaRPr lang="ru-RU" sz="2700" dirty="0"/>
          </a:p>
        </p:txBody>
      </p:sp>
    </p:spTree>
    <p:extLst>
      <p:ext uri="{BB962C8B-B14F-4D97-AF65-F5344CB8AC3E}">
        <p14:creationId xmlns="" xmlns:p14="http://schemas.microsoft.com/office/powerpoint/2010/main" val="3741348310"/>
      </p:ext>
    </p:extLst>
  </p:cSld>
  <p:clrMapOvr>
    <a:masterClrMapping/>
  </p:clrMapOvr>
  <p:transition spd="med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764704"/>
            <a:ext cx="770485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200" dirty="0" smtClean="0"/>
              <a:t>    Российская система образования вступила в период фундаментальных перемен, характеризующихся новым пониманием его целей и ценностей, новыми концептуальными подходами, использованием инновационных технологий. </a:t>
            </a:r>
          </a:p>
          <a:p>
            <a:pPr algn="just"/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4186583402"/>
      </p:ext>
    </p:extLst>
  </p:cSld>
  <p:clrMapOvr>
    <a:masterClrMapping/>
  </p:clrMapOvr>
  <p:transition spd="med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967048"/>
            <a:ext cx="3240360" cy="6927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27678"/>
            <a:ext cx="30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black"/>
                </a:solidFill>
              </a:rPr>
              <a:t>Информационные технологии (ИТ)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836712"/>
            <a:ext cx="4104456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355976" y="884619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</a:t>
            </a:r>
            <a:r>
              <a:rPr lang="ru-RU" dirty="0" smtClean="0"/>
              <a:t>редставляют собой способы и приемы обработки и передачи информации с использованием современных средств связи.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492895"/>
            <a:ext cx="3240360" cy="13443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3528" y="2511298"/>
            <a:ext cx="3240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Информационные  образовательные технологии</a:t>
            </a:r>
          </a:p>
          <a:p>
            <a:pPr algn="ctr"/>
            <a:r>
              <a:rPr lang="ru-RU" sz="2000" b="1" dirty="0" smtClean="0"/>
              <a:t>(ИОТ)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5976" y="2541095"/>
            <a:ext cx="4104456" cy="15012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66560" y="2564969"/>
            <a:ext cx="40218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</a:t>
            </a:r>
            <a:r>
              <a:rPr lang="ru-RU" dirty="0" smtClean="0"/>
              <a:t>се технологии в сфере образования, использующие специальные технические  информационные средства для достижения педагогических целей.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4221088"/>
            <a:ext cx="81369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ru-RU" sz="2000" dirty="0" smtClean="0"/>
              <a:t>Когда компьютеры стали использовать в образовании, появился термин – </a:t>
            </a:r>
            <a:r>
              <a:rPr lang="ru-RU" sz="2000" b="1" dirty="0" smtClean="0"/>
              <a:t>«Новые информационные технологии». (НИТ)</a:t>
            </a:r>
          </a:p>
          <a:p>
            <a:pPr algn="just">
              <a:lnSpc>
                <a:spcPct val="130000"/>
              </a:lnSpc>
            </a:pPr>
            <a:r>
              <a:rPr lang="ru-RU" sz="2000" dirty="0" smtClean="0"/>
              <a:t>Если при этом используются телекоммуникации, то появляется   термин  - </a:t>
            </a:r>
            <a:r>
              <a:rPr lang="ru-RU" sz="2000" b="1" dirty="0" smtClean="0"/>
              <a:t>«Информационно-коммуникационные технологии».  </a:t>
            </a:r>
            <a:endParaRPr lang="ru-RU" sz="2000" b="1" dirty="0"/>
          </a:p>
        </p:txBody>
      </p:sp>
      <p:cxnSp>
        <p:nvCxnSpPr>
          <p:cNvPr id="6" name="Прямая соединительная линия 5"/>
          <p:cNvCxnSpPr>
            <a:stCxn id="3" idx="3"/>
          </p:cNvCxnSpPr>
          <p:nvPr/>
        </p:nvCxnSpPr>
        <p:spPr>
          <a:xfrm>
            <a:off x="3563888" y="1313408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8" idx="3"/>
          </p:cNvCxnSpPr>
          <p:nvPr/>
        </p:nvCxnSpPr>
        <p:spPr>
          <a:xfrm flipV="1">
            <a:off x="3563888" y="3165067"/>
            <a:ext cx="79208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89041583"/>
      </p:ext>
    </p:extLst>
  </p:cSld>
  <p:clrMapOvr>
    <a:masterClrMapping/>
  </p:clrMapOvr>
  <p:transition spd="med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764704"/>
            <a:ext cx="77048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200" dirty="0" smtClean="0"/>
              <a:t>      Научить ребенка, с раннего возраста попадающего в электронную среду, ориентироваться в ней, приобретать навыки поиска, анализа, критического осмысления информации из разных источников – </a:t>
            </a:r>
            <a:r>
              <a:rPr lang="ru-RU" sz="3200" b="1" dirty="0" smtClean="0"/>
              <a:t>одна из важнейших задач современной школы. 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768658622"/>
      </p:ext>
    </p:extLst>
  </p:cSld>
  <p:clrMapOvr>
    <a:masterClrMapping/>
  </p:clrMapOvr>
  <p:transition spd="med"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45024"/>
            <a:ext cx="8229600" cy="321297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684568" y="429309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51967"/>
            <a:ext cx="84969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Использование новых  ИКТ на различных уроках дает преимущества в следующем: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484784"/>
            <a:ext cx="864096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-сделать </a:t>
            </a:r>
            <a:r>
              <a:rPr lang="ru-RU" sz="2200" dirty="0"/>
              <a:t>урок современным;</a:t>
            </a:r>
          </a:p>
          <a:p>
            <a:r>
              <a:rPr lang="ru-RU" sz="2200" dirty="0" smtClean="0"/>
              <a:t>- приблизить </a:t>
            </a:r>
            <a:r>
              <a:rPr lang="ru-RU" sz="2200" dirty="0"/>
              <a:t>урок к мировосприятию </a:t>
            </a:r>
            <a:r>
              <a:rPr lang="ru-RU" sz="2200" dirty="0" smtClean="0"/>
              <a:t>современного ребенка с нарушением слуха, </a:t>
            </a:r>
            <a:r>
              <a:rPr lang="ru-RU" sz="2200" dirty="0"/>
              <a:t>который больше смотрит и слушает, чем читает и </a:t>
            </a:r>
            <a:r>
              <a:rPr lang="ru-RU" sz="2200" dirty="0" smtClean="0"/>
              <a:t>говорит;</a:t>
            </a:r>
          </a:p>
          <a:p>
            <a:r>
              <a:rPr lang="ru-RU" sz="2200" dirty="0" smtClean="0"/>
              <a:t>- повышается </a:t>
            </a:r>
            <a:r>
              <a:rPr lang="ru-RU" sz="2200" dirty="0"/>
              <a:t>интерес, мотивация учебной деятельности;</a:t>
            </a:r>
            <a:br>
              <a:rPr lang="ru-RU" sz="2200" dirty="0"/>
            </a:br>
            <a:r>
              <a:rPr lang="ru-RU" sz="2200" dirty="0" smtClean="0"/>
              <a:t>- осуществляется </a:t>
            </a:r>
            <a:r>
              <a:rPr lang="ru-RU" sz="2200" dirty="0"/>
              <a:t>дифференцированный подход;</a:t>
            </a:r>
            <a:br>
              <a:rPr lang="ru-RU" sz="2200" dirty="0"/>
            </a:br>
            <a:r>
              <a:rPr lang="ru-RU" sz="2200" dirty="0"/>
              <a:t>- каждый ученик становится субъектом  процесса обучения</a:t>
            </a:r>
            <a:r>
              <a:rPr lang="ru-RU" sz="2200" dirty="0" smtClean="0"/>
              <a:t>;</a:t>
            </a:r>
          </a:p>
          <a:p>
            <a:r>
              <a:rPr lang="ru-RU" sz="2200" dirty="0" smtClean="0"/>
              <a:t>- предпочитает </a:t>
            </a:r>
            <a:r>
              <a:rPr lang="ru-RU" sz="2200" dirty="0"/>
              <a:t>использовать информацию, добытую с помощью технических средств;</a:t>
            </a:r>
          </a:p>
          <a:p>
            <a:r>
              <a:rPr lang="ru-RU" sz="2200" dirty="0" smtClean="0"/>
              <a:t>- за </a:t>
            </a:r>
            <a:r>
              <a:rPr lang="ru-RU" sz="2200" dirty="0"/>
              <a:t>один и тот же промежуток времени объем </a:t>
            </a:r>
            <a:r>
              <a:rPr lang="ru-RU" sz="2200" dirty="0" smtClean="0"/>
              <a:t>выполненной работы </a:t>
            </a:r>
            <a:r>
              <a:rPr lang="ru-RU" sz="2200" dirty="0"/>
              <a:t>повышается</a:t>
            </a:r>
            <a:r>
              <a:rPr lang="ru-RU" sz="2200" dirty="0" smtClean="0"/>
              <a:t>;</a:t>
            </a:r>
          </a:p>
          <a:p>
            <a:r>
              <a:rPr lang="ru-RU" sz="2200" dirty="0" smtClean="0"/>
              <a:t>- расширяет </a:t>
            </a:r>
            <a:r>
              <a:rPr lang="ru-RU" sz="2200" dirty="0"/>
              <a:t>возможности эмоционально и образно </a:t>
            </a:r>
            <a:r>
              <a:rPr lang="ru-RU" sz="2200" dirty="0" smtClean="0"/>
              <a:t>подать материал.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- облегчается процесс контроля и оценки знаний;</a:t>
            </a:r>
            <a:br>
              <a:rPr lang="ru-RU" sz="2200" dirty="0"/>
            </a:br>
            <a:r>
              <a:rPr lang="ru-RU" sz="2200" dirty="0"/>
              <a:t>- развиваются привычки учебной деятельности (планирование, рефлексия, самоконтроль, взаимоконтроль).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762741506"/>
      </p:ext>
    </p:extLst>
  </p:cSld>
  <p:clrMapOvr>
    <a:masterClrMapping/>
  </p:clrMapOvr>
  <p:transition spd="med"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5434" y="0"/>
            <a:ext cx="79928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Грамотное использование  возможностей современных технологий в начальной школе способствует: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28" y="2062103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 активизации познавательной деятельности, повышению качественной успеваемости школьников;</a:t>
            </a:r>
          </a:p>
          <a:p>
            <a:r>
              <a:rPr lang="ru-RU" sz="2400" dirty="0" smtClean="0"/>
              <a:t>- достижению целей обучения с помощью современных электронных учебных материалов, предназначенных  для использования на уроках в начальной школе;</a:t>
            </a:r>
          </a:p>
          <a:p>
            <a:r>
              <a:rPr lang="ru-RU" sz="2400" dirty="0" smtClean="0"/>
              <a:t>- развитию навыков  самообразования  и самоконтроля  у младших школьников;</a:t>
            </a:r>
          </a:p>
          <a:p>
            <a:r>
              <a:rPr lang="ru-RU" sz="2400" dirty="0" smtClean="0"/>
              <a:t>- повышению активности и инициативности  младших школьников на уроке;</a:t>
            </a:r>
          </a:p>
          <a:p>
            <a:r>
              <a:rPr lang="ru-RU" sz="2400" dirty="0" smtClean="0"/>
              <a:t>- развитию информационного мышления;</a:t>
            </a:r>
          </a:p>
          <a:p>
            <a:r>
              <a:rPr lang="ru-RU" sz="2400" dirty="0" smtClean="0"/>
              <a:t>- формированию информационно-коммуникационной компетенции.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071933233"/>
      </p:ext>
    </p:extLst>
  </p:cSld>
  <p:clrMapOvr>
    <a:masterClrMapping/>
  </p:clrMapOvr>
  <p:transition spd="med"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200" dirty="0" smtClean="0"/>
              <a:t>    Практика </a:t>
            </a:r>
            <a:r>
              <a:rPr lang="ru-RU" sz="3200" dirty="0"/>
              <a:t>показывает, что  по сравнению с работой у классной доски при мультимедийном сопровождении занятий, учитель экономит до 30%  учебного времени и благодаря этому может увеличить плотность уроков.</a:t>
            </a:r>
          </a:p>
        </p:txBody>
      </p:sp>
    </p:spTree>
    <p:extLst>
      <p:ext uri="{BB962C8B-B14F-4D97-AF65-F5344CB8AC3E}">
        <p14:creationId xmlns="" xmlns:p14="http://schemas.microsoft.com/office/powerpoint/2010/main" val="1721423727"/>
      </p:ext>
    </p:extLst>
  </p:cSld>
  <p:clrMapOvr>
    <a:masterClrMapping/>
  </p:clrMapOvr>
  <p:transition spd="med"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714" y="764704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Электронные образовательные ресурсы</a:t>
            </a:r>
          </a:p>
          <a:p>
            <a:pPr algn="ctr"/>
            <a:r>
              <a:rPr lang="ru-RU" sz="3200" b="1" dirty="0" smtClean="0"/>
              <a:t>Преимущества: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4276" y="2492896"/>
            <a:ext cx="830619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3200" dirty="0"/>
              <a:t>р</a:t>
            </a:r>
            <a:r>
              <a:rPr lang="ru-RU" sz="3200" dirty="0" smtClean="0"/>
              <a:t>асширяют возможности  передачи и усвоения знаний;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3200" dirty="0"/>
              <a:t>р</a:t>
            </a:r>
            <a:r>
              <a:rPr lang="ru-RU" sz="3200" dirty="0" smtClean="0"/>
              <a:t>азвивают художественный вкус детей;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3200" dirty="0"/>
              <a:t>о</a:t>
            </a:r>
            <a:r>
              <a:rPr lang="ru-RU" sz="3200" dirty="0" smtClean="0"/>
              <a:t>казывают эмоциональное воздействие.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01002400"/>
      </p:ext>
    </p:extLst>
  </p:cSld>
  <p:clrMapOvr>
    <a:masterClrMapping/>
  </p:clrMapOvr>
  <p:transition spd="med">
    <p:blinds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714" y="764704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Достоинства </a:t>
            </a:r>
          </a:p>
          <a:p>
            <a:pPr algn="ctr"/>
            <a:r>
              <a:rPr lang="ru-RU" sz="3200" b="1" dirty="0" smtClean="0"/>
              <a:t>мультимедийных учебных пособий: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5068" y="2132856"/>
            <a:ext cx="83061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Представление  учебной информации в интересной форме с использованием рисунков, схем, звука, видеоизображения.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Различные эффекты вывода текста и графика фрагментов.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Работа в удобном  для учащихся  темпе  и возможности  проявления инициативы.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Интерактивность, активная работа пользователя.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438341731"/>
      </p:ext>
    </p:extLst>
  </p:cSld>
  <p:clrMapOvr>
    <a:masterClrMapping/>
  </p:clrMapOvr>
  <p:transition spd="med"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9714" y="764704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Недостатки</a:t>
            </a:r>
          </a:p>
          <a:p>
            <a:pPr algn="ctr"/>
            <a:r>
              <a:rPr lang="ru-RU" sz="3200" b="1" dirty="0" smtClean="0"/>
              <a:t>мультимедийных учебных пособий: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068" y="2132856"/>
            <a:ext cx="83061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800" dirty="0" smtClean="0"/>
              <a:t>Малое количество обучающих программ, связанных со школьной программой, с последовательностью изложения материала, терминологией, предметным наполнением и т.д.</a:t>
            </a:r>
          </a:p>
          <a:p>
            <a:pPr marL="342900" indent="-342900" algn="just">
              <a:buAutoNum type="arabicPeriod"/>
            </a:pPr>
            <a:r>
              <a:rPr lang="ru-RU" sz="2800" dirty="0" smtClean="0"/>
              <a:t>Большинство готовых продукций на </a:t>
            </a:r>
            <a:r>
              <a:rPr lang="en-US" sz="2800" dirty="0" smtClean="0"/>
              <a:t>CD</a:t>
            </a:r>
            <a:r>
              <a:rPr lang="ru-RU" sz="2800" dirty="0" smtClean="0"/>
              <a:t> представляют собой электронные книги, текст и иллюстрации, которые очень трудно включить в свой урок.   </a:t>
            </a:r>
          </a:p>
        </p:txBody>
      </p:sp>
    </p:spTree>
    <p:extLst>
      <p:ext uri="{BB962C8B-B14F-4D97-AF65-F5344CB8AC3E}">
        <p14:creationId xmlns="" xmlns:p14="http://schemas.microsoft.com/office/powerpoint/2010/main" val="1167885940"/>
      </p:ext>
    </p:extLst>
  </p:cSld>
  <p:clrMapOvr>
    <a:masterClrMapping/>
  </p:clrMapOvr>
  <p:transition spd="med"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08720"/>
            <a:ext cx="72728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Мультимедийные технологии  могут быть использованы: 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157589"/>
            <a:ext cx="36004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для объявления темы урока;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49025" y="2139826"/>
            <a:ext cx="36004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при объяснении  учителем нового материала;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996952"/>
            <a:ext cx="36004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как информационно-обучающее пособие;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7584" y="3865066"/>
            <a:ext cx="36004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при закреплении и повторении материала;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35796" y="4797152"/>
            <a:ext cx="36004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для контроля знаний;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49025" y="3865066"/>
            <a:ext cx="36004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при проведении внеклассных мероприятий;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49025" y="5661248"/>
            <a:ext cx="36004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созданию тестовых работ.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3608" y="5661248"/>
            <a:ext cx="36004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обобщению методического опыта в электронном виде;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1144093"/>
      </p:ext>
    </p:extLst>
  </p:cSld>
  <p:clrMapOvr>
    <a:masterClrMapping/>
  </p:clrMapOvr>
  <p:transition spd="med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6118"/>
            <a:ext cx="6660232" cy="6016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20169118"/>
      </p:ext>
    </p:extLst>
  </p:cSld>
  <p:clrMapOvr>
    <a:masterClrMapping/>
  </p:clrMapOvr>
  <p:transition spd="med"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689" y="476672"/>
            <a:ext cx="843376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b="1" dirty="0" smtClean="0"/>
              <a:t>        На </a:t>
            </a:r>
            <a:r>
              <a:rPr lang="ru-RU" sz="2800" b="1" dirty="0"/>
              <a:t>своих уроках я использую готовые мультимедийные продукты и компьютерные обучающие программы, создаю собственные презентации, использую средства сети Интернет в учебной и внеклассной работе.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smtClean="0"/>
              <a:t>        Для </a:t>
            </a:r>
            <a:r>
              <a:rPr lang="ru-RU" sz="2800" b="1" dirty="0"/>
              <a:t>улучшения качества образования и результативности обучения использую электронные приложения CD к УМК «Школа России</a:t>
            </a:r>
            <a:r>
              <a:rPr lang="ru-RU" sz="2800" b="1" dirty="0" smtClean="0"/>
              <a:t>».</a:t>
            </a:r>
            <a:endParaRPr lang="ru-RU" sz="2800" b="1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5947720"/>
      </p:ext>
    </p:extLst>
  </p:cSld>
  <p:clrMapOvr>
    <a:masterClrMapping/>
  </p:clrMapOvr>
  <p:transition spd="med"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128792" cy="473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1401" y="624515"/>
            <a:ext cx="8652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К</a:t>
            </a:r>
            <a:r>
              <a:rPr lang="ru-RU" sz="3200" b="1" dirty="0" smtClean="0"/>
              <a:t>омпьютерные </a:t>
            </a:r>
            <a:r>
              <a:rPr lang="ru-RU" sz="3200" b="1" dirty="0"/>
              <a:t>обучающие </a:t>
            </a:r>
            <a:r>
              <a:rPr lang="ru-RU" sz="3200" b="1" dirty="0" smtClean="0"/>
              <a:t>программы.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2545193476"/>
      </p:ext>
    </p:extLst>
  </p:cSld>
  <p:clrMapOvr>
    <a:masterClrMapping/>
  </p:clrMapOvr>
  <p:transition spd="med"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3" y="620688"/>
            <a:ext cx="8652374" cy="606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68124"/>
            <a:ext cx="8652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К</a:t>
            </a:r>
            <a:r>
              <a:rPr lang="ru-RU" sz="3200" b="1" dirty="0" smtClean="0"/>
              <a:t>омпьютерные </a:t>
            </a:r>
            <a:r>
              <a:rPr lang="ru-RU" sz="3200" b="1" dirty="0"/>
              <a:t>обучающие </a:t>
            </a:r>
            <a:r>
              <a:rPr lang="ru-RU" sz="3200" b="1" dirty="0" smtClean="0"/>
              <a:t>программы.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2480999230"/>
      </p:ext>
    </p:extLst>
  </p:cSld>
  <p:clrMapOvr>
    <a:masterClrMapping/>
  </p:clrMapOvr>
  <p:transition spd="med">
    <p:blinds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7706885" cy="541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64644605"/>
      </p:ext>
    </p:extLst>
  </p:cSld>
  <p:clrMapOvr>
    <a:masterClrMapping/>
  </p:clrMapOvr>
  <p:transition spd="med">
    <p:blinds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036496" cy="4518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51801641"/>
      </p:ext>
    </p:extLst>
  </p:cSld>
  <p:clrMapOvr>
    <a:masterClrMapping/>
  </p:clrMapOvr>
  <p:transition spd="med">
    <p:blinds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580" y="5013176"/>
            <a:ext cx="81369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На </a:t>
            </a:r>
            <a:r>
              <a:rPr lang="ru-RU" sz="2800" dirty="0"/>
              <a:t>этапе повторения </a:t>
            </a:r>
            <a:r>
              <a:rPr lang="ru-RU" sz="2800" dirty="0" smtClean="0"/>
              <a:t>использую в своей работе  тесты.</a:t>
            </a:r>
            <a:endParaRPr lang="ru-RU" sz="2800" dirty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64704"/>
            <a:ext cx="6400800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93255142"/>
      </p:ext>
    </p:extLst>
  </p:cSld>
  <p:clrMapOvr>
    <a:masterClrMapping/>
  </p:clrMapOvr>
  <p:transition spd="med">
    <p:blinds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"/>
            <a:ext cx="6451484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3356992"/>
            <a:ext cx="5940715" cy="33400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3290875"/>
      </p:ext>
    </p:extLst>
  </p:cSld>
  <p:clrMapOvr>
    <a:masterClrMapping/>
  </p:clrMapOvr>
  <p:transition spd="med">
    <p:blinds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7534738" cy="423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510" y="4337720"/>
            <a:ext cx="639499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83988006"/>
      </p:ext>
    </p:extLst>
  </p:cSld>
  <p:clrMapOvr>
    <a:masterClrMapping/>
  </p:clrMapOvr>
  <p:transition spd="med">
    <p:blinds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68" y="1055558"/>
            <a:ext cx="9147359" cy="455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53678771"/>
      </p:ext>
    </p:extLst>
  </p:cSld>
  <p:clrMapOvr>
    <a:masterClrMapping/>
  </p:clrMapOvr>
  <p:transition spd="med">
    <p:blinds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8276"/>
            <a:ext cx="9477375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84517156"/>
      </p:ext>
    </p:extLst>
  </p:cSld>
  <p:clrMapOvr>
    <a:masterClrMapping/>
  </p:clrMapOvr>
  <p:transition spd="med">
    <p:blinds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0975"/>
            <a:ext cx="9496425" cy="649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3655577"/>
      </p:ext>
    </p:extLst>
  </p:cSld>
  <p:clrMapOvr>
    <a:masterClrMapping/>
  </p:clrMapOvr>
  <p:transition spd="med">
    <p:blinds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722708" cy="590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2961229"/>
      </p:ext>
    </p:extLst>
  </p:cSld>
  <p:clrMapOvr>
    <a:masterClrMapping/>
  </p:clrMapOvr>
  <p:transition spd="med">
    <p:blinds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4" y="186211"/>
            <a:ext cx="6152004" cy="3458813"/>
          </a:xfrm>
          <a:prstGeom prst="rect">
            <a:avLst/>
          </a:prstGeom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4" y="3789040"/>
            <a:ext cx="6755029" cy="2911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84414217"/>
      </p:ext>
    </p:extLst>
  </p:cSld>
  <p:clrMapOvr>
    <a:masterClrMapping/>
  </p:clrMapOvr>
  <p:transition spd="med">
    <p:blinds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764704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      </a:t>
            </a:r>
            <a:r>
              <a:rPr lang="ru-RU" sz="2400" b="1" dirty="0" smtClean="0"/>
              <a:t>Возможности  мультимедиа позволяют сделать урок  насыщеннее, продуктивнее, эмоционально богаче.</a:t>
            </a:r>
          </a:p>
          <a:p>
            <a:pPr algn="just"/>
            <a:r>
              <a:rPr lang="ru-RU" sz="2400" b="1" dirty="0" smtClean="0"/>
              <a:t>      Презентационное сопровождение  уроков позволяет  смоделировать  те явления и действия , которые невозможно или затруднительно продемонстрировать  в реальности.  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875" y="3506863"/>
            <a:ext cx="377991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15545"/>
            <a:ext cx="4067944" cy="228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164130"/>
            <a:ext cx="4791441" cy="2693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26012209"/>
      </p:ext>
    </p:extLst>
  </p:cSld>
  <p:clrMapOvr>
    <a:masterClrMapping/>
  </p:clrMapOvr>
  <p:transition spd="med">
    <p:blinds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369" y="764704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Варианты применения ИКТ на этапах урока </a:t>
            </a:r>
          </a:p>
          <a:p>
            <a:pPr algn="ctr"/>
            <a:r>
              <a:rPr lang="ru-RU" sz="3200" b="1" dirty="0" smtClean="0"/>
              <a:t>(из опыта работы)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14276" y="2492896"/>
            <a:ext cx="830619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/>
              <a:t>Демонстрационный материал при изучении новых знаний.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/>
              <a:t>Актуализация опорных знаний.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/>
              <a:t>Контроль и проверка знаний.</a:t>
            </a:r>
          </a:p>
          <a:p>
            <a:pPr>
              <a:lnSpc>
                <a:spcPct val="150000"/>
              </a:lnSpc>
            </a:pPr>
            <a:endParaRPr lang="ru-RU" sz="32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ru-RU" sz="3200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26631881"/>
      </p:ext>
    </p:extLst>
  </p:cSld>
  <p:clrMapOvr>
    <a:masterClrMapping/>
  </p:clrMapOvr>
  <p:transition spd="med">
    <p:blinds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369" y="764704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Варианты применения ИКТ в образовательном процессе</a:t>
            </a:r>
          </a:p>
          <a:p>
            <a:pPr algn="ctr"/>
            <a:r>
              <a:rPr lang="ru-RU" sz="3200" b="1" dirty="0" smtClean="0"/>
              <a:t>(из опыта работы)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14276" y="2492895"/>
            <a:ext cx="830619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/>
              <a:t>Внеклассное мероприятие.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/>
              <a:t>Внеурочная деятельность по предмету.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/>
              <a:t>Методическая работа. 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/>
              <a:t>Работа с родителями.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endParaRPr lang="ru-RU" sz="3200" dirty="0" smtClean="0"/>
          </a:p>
          <a:p>
            <a:pPr>
              <a:lnSpc>
                <a:spcPct val="150000"/>
              </a:lnSpc>
            </a:pPr>
            <a:endParaRPr lang="ru-RU" sz="32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ru-RU" sz="3200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87634732"/>
      </p:ext>
    </p:extLst>
  </p:cSld>
  <p:clrMapOvr>
    <a:masterClrMapping/>
  </p:clrMapOvr>
  <p:transition spd="med">
    <p:blinds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2533</TotalTime>
  <Words>603</Words>
  <Application>Microsoft Office PowerPoint</Application>
  <PresentationFormat>Экран (4:3)</PresentationFormat>
  <Paragraphs>71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 Выступление по теме: «Информационные и коммуникационные технологии  на общеобразовательных уроках НОО».    Учитель начальных классов МОУ СШ № 38 Волгоград Солодкова Ю.М.</vt:lpstr>
      <vt:lpstr>Слайд 2</vt:lpstr>
      <vt:lpstr>Слайд 3</vt:lpstr>
      <vt:lpstr>Слайд 4</vt:lpstr>
      <vt:lpstr>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моу сш 38</cp:lastModifiedBy>
  <cp:revision>201</cp:revision>
  <dcterms:created xsi:type="dcterms:W3CDTF">2012-07-23T14:52:37Z</dcterms:created>
  <dcterms:modified xsi:type="dcterms:W3CDTF">2024-11-18T08:47:33Z</dcterms:modified>
</cp:coreProperties>
</file>